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7" r:id="rId2"/>
    <p:sldId id="288" r:id="rId3"/>
    <p:sldId id="289" r:id="rId4"/>
    <p:sldId id="260" r:id="rId5"/>
    <p:sldId id="282" r:id="rId6"/>
    <p:sldId id="286" r:id="rId7"/>
    <p:sldId id="277" r:id="rId8"/>
    <p:sldId id="278" r:id="rId9"/>
    <p:sldId id="279" r:id="rId10"/>
    <p:sldId id="330" r:id="rId11"/>
    <p:sldId id="331" r:id="rId12"/>
    <p:sldId id="332" r:id="rId13"/>
    <p:sldId id="338" r:id="rId14"/>
    <p:sldId id="335" r:id="rId15"/>
    <p:sldId id="337" r:id="rId16"/>
    <p:sldId id="340" r:id="rId17"/>
    <p:sldId id="341" r:id="rId18"/>
    <p:sldId id="342" r:id="rId19"/>
    <p:sldId id="336" r:id="rId20"/>
    <p:sldId id="343" r:id="rId21"/>
    <p:sldId id="344" r:id="rId22"/>
    <p:sldId id="345" r:id="rId23"/>
    <p:sldId id="347" r:id="rId24"/>
    <p:sldId id="348" r:id="rId25"/>
    <p:sldId id="358" r:id="rId26"/>
    <p:sldId id="349" r:id="rId27"/>
    <p:sldId id="359" r:id="rId28"/>
    <p:sldId id="350" r:id="rId29"/>
    <p:sldId id="351" r:id="rId30"/>
    <p:sldId id="352" r:id="rId31"/>
    <p:sldId id="353" r:id="rId32"/>
    <p:sldId id="355" r:id="rId33"/>
    <p:sldId id="354" r:id="rId34"/>
    <p:sldId id="356" r:id="rId35"/>
    <p:sldId id="360" r:id="rId36"/>
    <p:sldId id="305" r:id="rId37"/>
    <p:sldId id="306" r:id="rId38"/>
    <p:sldId id="362" r:id="rId39"/>
    <p:sldId id="361" r:id="rId40"/>
    <p:sldId id="364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9944100" cy="68151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DFB25"/>
    <a:srgbClr val="7A0000"/>
    <a:srgbClr val="800000"/>
    <a:srgbClr val="FF66FF"/>
    <a:srgbClr val="EBEB35"/>
    <a:srgbClr val="5C0000"/>
    <a:srgbClr val="200B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94570" autoAdjust="0"/>
  </p:normalViewPr>
  <p:slideViewPr>
    <p:cSldViewPr>
      <p:cViewPr>
        <p:scale>
          <a:sx n="55" d="100"/>
          <a:sy n="55" d="100"/>
        </p:scale>
        <p:origin x="-219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5633370" y="2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pPr>
              <a:defRPr/>
            </a:pPr>
            <a:fld id="{0B629D8A-F5BC-463A-B47B-34676848C5A6}" type="datetimeFigureOut">
              <a:rPr lang="th-TH"/>
              <a:pPr>
                <a:defRPr/>
              </a:pPr>
              <a:t>30/11/58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6473567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33370" y="6473567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pPr>
              <a:defRPr/>
            </a:pPr>
            <a:fld id="{A8739F38-6530-4968-9C09-33584F045AD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633370" y="2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pPr>
              <a:defRPr/>
            </a:pPr>
            <a:fld id="{D762A139-1F97-4A60-962D-0AF942AC7F46}" type="datetimeFigureOut">
              <a:rPr lang="th-TH"/>
              <a:pPr>
                <a:defRPr/>
              </a:pPr>
              <a:t>30/11/58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6775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3717" y="3236239"/>
            <a:ext cx="7956668" cy="3067628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473567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33370" y="6473567"/>
            <a:ext cx="4308415" cy="34048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pPr>
              <a:defRPr/>
            </a:pPr>
            <a:fld id="{16790435-89AE-4CD2-B9C1-6954189267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40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294D44-BDDD-47F6-B790-AC673A2094DB}" type="slidenum">
              <a:rPr lang="th-TH" smtClean="0"/>
              <a:pPr/>
              <a:t>2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6399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0435-89AE-4CD2-B9C1-695418926701}" type="slidenum">
              <a:rPr lang="th-TH" smtClean="0"/>
              <a:pPr>
                <a:defRPr/>
              </a:pPr>
              <a:t>39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77C7-343C-491C-B1C4-2406391F6B74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5F9C-FE35-4EE5-8A21-0E7F9E3EF6C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E711-A64C-4B76-AFBE-361779E83682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5515-942A-475E-B16F-047418F728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7FF4-8DBD-4998-BC04-D4F3599CCF67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28AE-CFB8-499A-BEC5-5CB9BD704F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0BB-8CE8-4500-909F-3F39664700B7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38E-B722-4B3A-9456-073845DDC9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F477-239A-4BEE-9C6C-3D38E39ACB6D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874E-30E8-432F-8DD2-9FC34D882BD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E49A-C72A-4DFA-B51F-244928241CD4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7951-2BE1-4D25-8BC3-4234F5888B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1D8D-C139-40BA-95D3-470E662C7863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3431-143C-44F5-A248-7F5A39F844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66FD-4F98-4C03-A3E4-74D6B643C755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1D89-ABF0-4850-823B-52624DE1EA5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5C20-9AD5-462B-9F51-9C6A773FB891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D60E-2E88-44AC-ABB7-5A1D32F120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3241-E310-48CE-BCC1-71850BCB24A4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6E82-2426-415E-873E-A1044017CB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5291-A0EA-4612-80BA-3CB0C3E47484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3DC5-B549-470B-910A-FAF2B1B44B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5C0000"/>
            </a:gs>
            <a:gs pos="100000">
              <a:schemeClr val="bg1">
                <a:shade val="20000"/>
                <a:satMod val="2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6DAFF3-57A9-4FDA-954F-7C086A274407}" type="datetime1">
              <a:rPr lang="fr-FR"/>
              <a:pPr>
                <a:defRPr/>
              </a:pPr>
              <a:t>30/11/2015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D81979-140F-495B-8C42-A0BA4413D9C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</a:rPr>
              <a:t>สำนักประกันคุณภาพการศึกษา โรงเรียนนายร้อยตำรวจ</a:t>
            </a:r>
            <a:r>
              <a:rPr lang="en-US" sz="3000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/>
            </a:r>
            <a:br>
              <a:rPr lang="en-US" sz="3000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</a:br>
            <a:r>
              <a:rPr lang="en-US" sz="3000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Office of Educational Quality Assurance, RPCA</a:t>
            </a:r>
            <a:endParaRPr lang="en-US" sz="3000" b="1" dirty="0">
              <a:solidFill>
                <a:srgbClr val="FFC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3678631806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6" cy="1143000"/>
          </a:xfrm>
        </p:spPr>
        <p:txBody>
          <a:bodyPr/>
          <a:lstStyle/>
          <a:p>
            <a:pPr eaLnBrk="1" hangingPunct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โครงการในปีการศึกษา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๒๕๕๘ (ปีงบประมาณ ๒๕๕๙)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63" y="1214422"/>
          <a:ext cx="8229600" cy="5280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40863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ห้วงเวลา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๑. โครงการพัฒนามาตรฐานตัวบ่งชี้และเกณฑ์การประเมินคุณภาพการศึกษาโรงเรียนนายร้อยตำรวจ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ธ.ค.๒๕๕๘ – ม.ค.๒๕๕๙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๒. โครงการ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ฝึกอบรมเชิงปฏิบัติการผู้ประเมิน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คุณภาพ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การศึกษาภายใน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ระดับอุดมศึกษา โรงเรียนนายร้อยตำรวจ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เม.ย.๒๕๕๙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03802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๓. 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 พัฒนาความรู้ด้านการประกันคุณภาพการศึกษาแก่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บุคลากร และนักเรียนนายร้อยตำรวจ 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๒๕๕๙</a:t>
                      </a:r>
                      <a:endParaRPr lang="th-TH" sz="24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 มี.ค.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๒๕๕๙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03802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๔. โครงการ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Share &amp; </a:t>
                      </a:r>
                      <a:r>
                        <a:rPr lang="en-US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learn:QA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 (Quality assurance) 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ของ </a:t>
                      </a:r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รร.นรต.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กับเครือข่ายประกันคุณภาพการศึกษาสถาบันอุดมศึกษาในภูมิภาคตะวันตก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ตามกรอบเวลาที่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เครือข่ายกำหนด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0897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๕. 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โครงการศึกษาดูงานระบบประกันคุณภาพการศึกษา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ก.ค.๒๕๕๙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๖. โครงการปรับปรุงห้องประชุมสำนักประกันคุณภาพการศึกษา 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รร.นรต.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ตลอดปีงบประมาณ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63" y="1357313"/>
          <a:ext cx="8229600" cy="227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40863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ห้วงเวลา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๗. </a:t>
                      </a:r>
                      <a:r>
                        <a:rPr lang="th-TH" sz="2400" b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โครงการสัมมนาและการตรวจประเมินคุณภาพการศึกษาภายในโรงเรียนนายร้อย</a:t>
                      </a:r>
                      <a:r>
                        <a:rPr lang="th-TH" sz="2400" b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ตำรวจ ประจำปีการศึกษา  ๒๕๕๘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มิ.ย. – ก.ค. ๒๕๕๙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๘. </a:t>
                      </a:r>
                      <a:r>
                        <a:rPr lang="th-TH" sz="2400" b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โครงการรางวัลคุณภาพโรงเรียนนายร้อยตำรวจ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th-TH" sz="2400" b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ประจำปีงบประมาณ</a:t>
                      </a:r>
                      <a:r>
                        <a:rPr lang="th-TH" sz="2400" b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๒๕๕๙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ก.ค.๒๕๕๙</a:t>
                      </a:r>
                      <a:endParaRPr lang="en-US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14282" y="71414"/>
            <a:ext cx="87154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โครงการในปีการศึกษา ๒๕๕๘ (ปีงบประมาณ ๒๕๕๙)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๑. โครงการพัฒนามาตรฐานตัวบ่งชี้และเกณฑ์การประเมินคุณภาพการศึกษาโรงเรียนนายร้อย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ตำรวจ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Develop IQA indicators </a:t>
            </a:r>
            <a:br>
              <a:rPr lang="en-US" sz="4000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</a:br>
            <a:r>
              <a:rPr lang="en-US" sz="4000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and criteria </a:t>
            </a:r>
            <a:endParaRPr lang="th-TH" sz="4000" b="1" dirty="0">
              <a:solidFill>
                <a:srgbClr val="FFC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  <p:pic>
        <p:nvPicPr>
          <p:cNvPr id="8" name="ตัวยึดเนื้อหา 7" descr="DSC_0056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857652" cy="4500594"/>
          </a:xfrm>
        </p:spPr>
      </p:pic>
      <p:pic>
        <p:nvPicPr>
          <p:cNvPr id="10" name="รูปภาพ 9" descr="IMG_0375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000528" cy="2896266"/>
          </a:xfrm>
          <a:prstGeom prst="rect">
            <a:avLst/>
          </a:prstGeom>
        </p:spPr>
      </p:pic>
      <p:pic>
        <p:nvPicPr>
          <p:cNvPr id="11" name="รูปภาพ 10" descr="IMG_0363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28"/>
            <a:ext cx="4000528" cy="2857520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๒. โครงการฝึกอบรมเชิงปฏิบัติการผู้ประเมินคุณภาพการศึกษาภายใน ระดับอุดมศึกษา 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โรงเรียน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นายร้อย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ตำรวจ</a:t>
            </a:r>
            <a:b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๓. โครงการ พัฒนาความรู้ด้านการประกันคุณภาพการศึกษาแก่บุคลากร และนักเรียนนายร้อยตำรวจ </a:t>
            </a:r>
            <a:r>
              <a:rPr lang="en-US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  <p:pic>
        <p:nvPicPr>
          <p:cNvPr id="2053" name="Picture 5" descr="G:\อบรม บุคลากร\DSC_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929223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DSC_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99018"/>
            <a:ext cx="3550967" cy="235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DSC_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500438"/>
            <a:ext cx="35494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85728"/>
            <a:ext cx="7000892" cy="114300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Training and Seminar</a:t>
            </a:r>
            <a:endParaRPr lang="th-TH" b="1" dirty="0">
              <a:solidFill>
                <a:srgbClr val="FFC000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  <p:pic>
        <p:nvPicPr>
          <p:cNvPr id="7" name="Picture 4" descr="D:\pptรายงานประจำปีของสปศ2557\ภาพให้ความรู้ นรต. 2557\IMG_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3605"/>
            <a:ext cx="3929058" cy="283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000 ประกันปีการศึกษา 2556\ภาพให้ความรู้ นรต. 2557\IMG_44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1765"/>
          <a:stretch>
            <a:fillRect/>
          </a:stretch>
        </p:blipFill>
        <p:spPr bwMode="auto">
          <a:xfrm>
            <a:off x="857224" y="1571612"/>
            <a:ext cx="235745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G:\ให้ความรู้\IMG_4504.jpg"/>
          <p:cNvPicPr>
            <a:picLocks noChangeAspect="1" noChangeArrowheads="1"/>
          </p:cNvPicPr>
          <p:nvPr/>
        </p:nvPicPr>
        <p:blipFill>
          <a:blip r:embed="rId4" cstate="print"/>
          <a:srcRect l="-23637" r="-21819" b="-8164"/>
          <a:stretch>
            <a:fillRect/>
          </a:stretch>
        </p:blipFill>
        <p:spPr bwMode="auto">
          <a:xfrm>
            <a:off x="2928926" y="3071786"/>
            <a:ext cx="571504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๔. โครงการ </a:t>
            </a:r>
            <a:r>
              <a:rPr lang="en-US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Share &amp; </a:t>
            </a:r>
            <a:r>
              <a:rPr lang="en-US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learn:QA</a:t>
            </a:r>
            <a:r>
              <a:rPr lang="en-US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(Quality assurance) 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รร.นรต.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กับเครือข่ายประกันคุณภาพการศึกษาสถาบันอุดมศึกษาในภูมิภาคตะวันตก</a:t>
            </a:r>
            <a:endParaRPr lang="th-TH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28670"/>
          </a:xfrm>
        </p:spPr>
        <p:txBody>
          <a:bodyPr/>
          <a:lstStyle/>
          <a:p>
            <a:r>
              <a:rPr lang="en-US" sz="3000" dirty="0" smtClean="0">
                <a:solidFill>
                  <a:srgbClr val="FFC000"/>
                </a:solidFill>
              </a:rPr>
              <a:t>MOU with Universities in Western region of Thailand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  <p:pic>
        <p:nvPicPr>
          <p:cNvPr id="5" name="รูปภาพ 3" descr="mo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3" cy="614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2600152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  <p:pic>
        <p:nvPicPr>
          <p:cNvPr id="1026" name="Picture 2" descr="C:\Documents and Settings\HP\My Documents\สัมนา 270158_70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292" r="28423" b="4190"/>
          <a:stretch>
            <a:fillRect/>
          </a:stretch>
        </p:blipFill>
        <p:spPr bwMode="auto">
          <a:xfrm>
            <a:off x="32" y="714356"/>
            <a:ext cx="2357422" cy="530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HP\My Documents\สัมนา 270158_3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30" y="0"/>
            <a:ext cx="6643702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HP\My Documents\ประชุมเครือข่าย MOU _6319.jpg"/>
          <p:cNvPicPr>
            <a:picLocks noChangeAspect="1" noChangeArrowheads="1"/>
          </p:cNvPicPr>
          <p:nvPr/>
        </p:nvPicPr>
        <p:blipFill>
          <a:blip r:embed="rId4"/>
          <a:srcRect l="1103" r="735" b="7843"/>
          <a:stretch>
            <a:fillRect/>
          </a:stretch>
        </p:blipFill>
        <p:spPr bwMode="auto">
          <a:xfrm>
            <a:off x="2500298" y="3571876"/>
            <a:ext cx="657226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5543560" cy="1654164"/>
          </a:xfrm>
        </p:spPr>
        <p:txBody>
          <a:bodyPr/>
          <a:lstStyle/>
          <a:p>
            <a:pPr eaLnBrk="1" hangingPunct="1">
              <a:defRPr/>
            </a:pPr>
            <a:r>
              <a:rPr lang="th-TH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+mn-cs"/>
              </a:rPr>
              <a:t>วิสัยทัศน์ สำนักประกันคุณภาพ</a:t>
            </a:r>
            <a:br>
              <a:rPr lang="th-TH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+mn-cs"/>
              </a:rPr>
            </a:br>
            <a:r>
              <a:rPr lang="en-US" sz="3200" b="1" dirty="0" smtClean="0">
                <a:solidFill>
                  <a:srgbClr val="FFC000"/>
                </a:solidFill>
                <a:latin typeface="Jasmine New"/>
                <a:cs typeface="CordiaUPC" pitchFamily="34" charset="-34"/>
              </a:rPr>
              <a:t>Vision</a:t>
            </a:r>
            <a:endParaRPr lang="en-U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" pitchFamily="18" charset="-34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28802"/>
            <a:ext cx="6215106" cy="435771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 smtClean="0">
                <a:latin typeface="Jasmine New" pitchFamily="18" charset="-34"/>
              </a:rPr>
              <a:t>ประสาน สร้างสรรค์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 smtClean="0">
                <a:latin typeface="Jasmine New" pitchFamily="18" charset="-34"/>
              </a:rPr>
              <a:t>ร่วมมือกันพัฒนาสู่มาตรฐาน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 smtClean="0">
                <a:latin typeface="Jasmine New" pitchFamily="18" charset="-34"/>
              </a:rPr>
              <a:t>ระบบประกันคุณภาพการศึกษา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ordiaUPC" pitchFamily="34" charset="-34"/>
                <a:cs typeface="CordiaUPC" pitchFamily="34" charset="-34"/>
              </a:rPr>
              <a:t>Coordinate 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ordiaUPC" pitchFamily="34" charset="-34"/>
                <a:cs typeface="CordiaUPC" pitchFamily="34" charset="-34"/>
              </a:rPr>
              <a:t>Advocate cooperation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ordiaUPC" pitchFamily="34" charset="-34"/>
                <a:cs typeface="CordiaUPC" pitchFamily="34" charset="-34"/>
              </a:rPr>
              <a:t> Develop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ordiaUPC" pitchFamily="34" charset="-34"/>
                <a:cs typeface="CordiaUPC" pitchFamily="34" charset="-34"/>
              </a:rPr>
              <a:t> a high quality educational assurance system.</a:t>
            </a:r>
            <a:r>
              <a:rPr lang="th-TH" sz="3000" b="1" dirty="0" smtClean="0">
                <a:latin typeface="Jasmine New" pitchFamily="18" charset="-34"/>
              </a:rPr>
              <a:t> </a:t>
            </a:r>
            <a:endParaRPr lang="fr-CA" sz="3000" b="1" dirty="0" smtClean="0">
              <a:latin typeface="Jasmine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CE104-86B4-4B7D-8B1F-C3090F4E8614}" type="slidenum">
              <a:rPr lang="fr-CA" smtClean="0"/>
              <a:pPr>
                <a:defRPr/>
              </a:pPr>
              <a:t>2</a:t>
            </a:fld>
            <a:endParaRPr lang="fr-CA" dirty="0"/>
          </a:p>
        </p:txBody>
      </p:sp>
      <p:pic>
        <p:nvPicPr>
          <p:cNvPr id="43011" name="Picture 3" descr="E:\ภาพ\1ภาพวิถีชีวิต นรต\58161_139865376059790_133518926694435_210719_7281988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29961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8466939"/>
      </p:ext>
    </p:extLst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๕. โครงการศึกษาดูงานระบบประกันคุณภาพการศึกษา</a:t>
            </a:r>
            <a:endParaRPr lang="en-US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  <p:pic>
        <p:nvPicPr>
          <p:cNvPr id="2050" name="Picture 2" descr="C:\Documents and Settings\HP\My Documents\ดูงาน ม.บรู 9 กค 58_84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623" b="31182"/>
          <a:stretch>
            <a:fillRect/>
          </a:stretch>
        </p:blipFill>
        <p:spPr bwMode="auto">
          <a:xfrm>
            <a:off x="548894" y="142852"/>
            <a:ext cx="8143932" cy="351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กลุ่ม 7"/>
          <p:cNvGrpSpPr/>
          <p:nvPr/>
        </p:nvGrpSpPr>
        <p:grpSpPr>
          <a:xfrm>
            <a:off x="402137" y="3842635"/>
            <a:ext cx="8318516" cy="2643206"/>
            <a:chOff x="571472" y="3786190"/>
            <a:chExt cx="8318516" cy="2643206"/>
          </a:xfrm>
        </p:grpSpPr>
        <p:pic>
          <p:nvPicPr>
            <p:cNvPr id="2051" name="Picture 3" descr="C:\Documents and Settings\HP\My Documents\ดูงาน ม.บรู 9 กค 58_4242.jpg"/>
            <p:cNvPicPr>
              <a:picLocks noChangeAspect="1" noChangeArrowheads="1"/>
            </p:cNvPicPr>
            <p:nvPr/>
          </p:nvPicPr>
          <p:blipFill>
            <a:blip r:embed="rId3"/>
            <a:srcRect l="6081" r="4222"/>
            <a:stretch>
              <a:fillRect/>
            </a:stretch>
          </p:blipFill>
          <p:spPr bwMode="auto">
            <a:xfrm>
              <a:off x="571472" y="3786190"/>
              <a:ext cx="4214842" cy="2643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2" name="Picture 4" descr="C:\Documents and Settings\HP\My Documents\ดูงาน ม.บรู 9 กค 58_96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7998" y="3786190"/>
              <a:ext cx="4571990" cy="264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๖. โครงการปรับปรุงห้องประชุมสำนักประกันคุณภาพการศึกษา </a:t>
            </a:r>
            <a:r>
              <a:rPr lang="th-TH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รร.นรต.</a:t>
            </a:r>
            <a:endParaRPr lang="en-US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๗. โครงการสัมมนาและการตรวจประเมินคุณภาพการศึกษาภายในโรงเรียนนายร้อยตำรวจ </a:t>
            </a:r>
            <a:endParaRPr lang="en-US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5043494" cy="1082660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Delegate and pre-check</a:t>
            </a:r>
            <a:endParaRPr lang="th-TH" sz="3600" dirty="0">
              <a:solidFill>
                <a:srgbClr val="FFC000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  <p:pic>
        <p:nvPicPr>
          <p:cNvPr id="5" name="Picture 2" descr="G:\ประชุมเชิงรุก 26032558\Copy of IMG_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1"/>
            <a:ext cx="3588812" cy="269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ภาพ\ภาพประกัน มิถุนายน 2557\ภาพตรวจระดับคณะ 3-6 มิ.ย.57\7 สค\101_5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929222" cy="3286148"/>
          </a:xfrm>
          <a:prstGeom prst="rect">
            <a:avLst/>
          </a:prstGeom>
          <a:noFill/>
        </p:spPr>
      </p:pic>
      <p:pic>
        <p:nvPicPr>
          <p:cNvPr id="3075" name="Picture 3" descr="D:\ภาพ\ภาพประกัน มิถุนายน 2557\ภาพตรวจระดับคณะ 3-6 มิ.ย.57\6นว\101_5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429000"/>
            <a:ext cx="5011224" cy="33400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500042"/>
            <a:ext cx="49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CordiaUPC" pitchFamily="34" charset="-34"/>
                <a:cs typeface="CordiaUPC" pitchFamily="34" charset="-34"/>
              </a:rPr>
              <a:t>External Quality Assurance from ONESQA</a:t>
            </a:r>
            <a:endParaRPr lang="th-TH" sz="4400" b="1" dirty="0">
              <a:solidFill>
                <a:srgbClr val="FFC000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7" name="รูปภาพ 6" descr="DSC_0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285992"/>
            <a:ext cx="6310328" cy="419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ภายนอกรอบสาม\DSC_0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565686" cy="237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3290888"/>
      </p:ext>
    </p:extLst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285728"/>
            <a:ext cx="91440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การประเมิน</a:t>
            </a:r>
            <a:r>
              <a:rPr lang="th-TH" sz="3200" b="1" dirty="0">
                <a:solidFill>
                  <a:srgbClr val="FFFF00"/>
                </a:solidFill>
                <a:ea typeface="+mn-ea"/>
                <a:cs typeface="Cordia New"/>
              </a:rPr>
              <a:t>คุณภาพการศึกษาภายในระดับคณะหรือหน่วยงาน</a:t>
            </a: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เทียบเท่า</a:t>
            </a:r>
            <a: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3713786" cy="2425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14818"/>
            <a:ext cx="3634249" cy="242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14818"/>
            <a:ext cx="3504422" cy="246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3" t="26288" r="7623" b="1082"/>
          <a:stretch/>
        </p:blipFill>
        <p:spPr bwMode="auto">
          <a:xfrm>
            <a:off x="4643438" y="1500174"/>
            <a:ext cx="3423443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480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2454"/>
            <a:ext cx="7437832" cy="2356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145" y="1295400"/>
            <a:ext cx="3595255" cy="2356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3424401" cy="237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7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4" y="357166"/>
            <a:ext cx="9049106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dirty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การประเมิน</a:t>
            </a:r>
            <a:r>
              <a:rPr lang="th-TH" sz="3200" b="1" dirty="0">
                <a:solidFill>
                  <a:srgbClr val="FFFF00"/>
                </a:solidFill>
                <a:ea typeface="+mn-ea"/>
                <a:cs typeface="Cordia New"/>
              </a:rPr>
              <a:t>คุณภาพการศึกษาภายใน</a:t>
            </a: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ระดับสถาบัน</a:t>
            </a:r>
            <a:b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597" y="1714488"/>
            <a:ext cx="7026303" cy="22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69" y="4216255"/>
            <a:ext cx="2777332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0460" y="4225637"/>
            <a:ext cx="281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9927" y="4188981"/>
            <a:ext cx="2635696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6220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002" y="116633"/>
            <a:ext cx="7969494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94" y="142800"/>
            <a:ext cx="972108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4" y="838200"/>
            <a:ext cx="9049106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dirty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การประเมิน</a:t>
            </a:r>
            <a:r>
              <a:rPr lang="th-TH" sz="3200" b="1" dirty="0">
                <a:solidFill>
                  <a:srgbClr val="FFFF00"/>
                </a:solidFill>
                <a:ea typeface="+mn-ea"/>
                <a:cs typeface="Cordia New"/>
              </a:rPr>
              <a:t>คุณภาพ</a:t>
            </a: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การศึกษาระดับหลักสูตร</a:t>
            </a:r>
            <a:b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หลักสูตรรัฐ</a:t>
            </a:r>
            <a:r>
              <a:rPr lang="th-TH" sz="3200" b="1" dirty="0" err="1" smtClean="0">
                <a:solidFill>
                  <a:srgbClr val="FFFF00"/>
                </a:solidFill>
                <a:ea typeface="+mn-ea"/>
                <a:cs typeface="Cordia New"/>
              </a:rPr>
              <a:t>ประศาสนศาสตร</a:t>
            </a: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บัณฑิต สาขาวิชาการตำรวจ</a:t>
            </a:r>
            <a:b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6" t="15501" r="12512" b="10852"/>
          <a:stretch/>
        </p:blipFill>
        <p:spPr>
          <a:xfrm>
            <a:off x="453737" y="2743200"/>
            <a:ext cx="2746663" cy="373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80" t="34546" r="49961" b="11060"/>
          <a:stretch/>
        </p:blipFill>
        <p:spPr>
          <a:xfrm>
            <a:off x="3429000" y="2746663"/>
            <a:ext cx="2641730" cy="3730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76" t="23239" r="32434" b="15511"/>
          <a:stretch/>
        </p:blipFill>
        <p:spPr>
          <a:xfrm>
            <a:off x="6370521" y="2712027"/>
            <a:ext cx="264173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907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00298" y="-24"/>
            <a:ext cx="6500858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err="1" smtClean="0">
                <a:solidFill>
                  <a:srgbClr val="FFC000"/>
                </a:solidFill>
                <a:latin typeface="Jasmine New" pitchFamily="18" charset="-34"/>
                <a:cs typeface="+mn-cs"/>
              </a:rPr>
              <a:t>พันธ</a:t>
            </a:r>
            <a:r>
              <a:rPr lang="th-TH" sz="6000" b="1" dirty="0" smtClean="0">
                <a:solidFill>
                  <a:srgbClr val="FFC000"/>
                </a:solidFill>
                <a:latin typeface="Jasmine New" pitchFamily="18" charset="-34"/>
                <a:cs typeface="+mn-cs"/>
              </a:rPr>
              <a:t>กิจ </a:t>
            </a:r>
            <a:r>
              <a:rPr lang="en-US" sz="6000" b="1" dirty="0" smtClean="0">
                <a:solidFill>
                  <a:srgbClr val="FFC000"/>
                </a:solidFill>
                <a:latin typeface="Jasmine New" pitchFamily="18" charset="-34"/>
              </a:rPr>
              <a:t>Mission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" pitchFamily="18" charset="-34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0298" y="857232"/>
            <a:ext cx="6500826" cy="600076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sz="2600" b="1" dirty="0" smtClean="0">
                <a:latin typeface="Jasmine New" pitchFamily="18" charset="-34"/>
                <a:cs typeface="Jasmine New" pitchFamily="18" charset="-34"/>
              </a:rPr>
              <a:t>	</a:t>
            </a:r>
            <a:r>
              <a:rPr lang="en-US" sz="2600" b="1" dirty="0" smtClean="0">
                <a:latin typeface="Jasmine New" pitchFamily="18" charset="-34"/>
                <a:cs typeface="Jasmine New" pitchFamily="18" charset="-34"/>
              </a:rPr>
              <a:t>     </a:t>
            </a:r>
            <a:r>
              <a:rPr lang="en-US" sz="2600" b="1" dirty="0" smtClean="0">
                <a:latin typeface="Jasmine New" pitchFamily="18" charset="-34"/>
              </a:rPr>
              <a:t>1. </a:t>
            </a:r>
            <a:r>
              <a:rPr lang="th-TH" sz="2600" b="1" dirty="0" smtClean="0">
                <a:latin typeface="Jasmine New" pitchFamily="18" charset="-34"/>
              </a:rPr>
              <a:t>กำหนดมาตรฐานการศึกษา</a:t>
            </a:r>
            <a:r>
              <a:rPr lang="en-US" sz="2600" b="1" dirty="0" smtClean="0">
                <a:latin typeface="Jasmine New" pitchFamily="18" charset="-34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 b="1" dirty="0" smtClean="0">
                <a:latin typeface="Jasmine New" pitchFamily="18" charset="-34"/>
              </a:rPr>
              <a:t>	</a:t>
            </a:r>
            <a:r>
              <a:rPr lang="en-US" sz="2600" b="1" dirty="0" smtClean="0">
                <a:latin typeface="Jasmine New" pitchFamily="18" charset="-34"/>
              </a:rPr>
              <a:t>     2.</a:t>
            </a:r>
            <a:r>
              <a:rPr lang="th-TH" sz="2600" b="1" dirty="0" smtClean="0">
                <a:latin typeface="Jasmine New" pitchFamily="18" charset="-34"/>
              </a:rPr>
              <a:t> วิเคราะห์ระบบกลไกการควบคุมคุณภาพการศึกษาและดัชนีชี้วัดเกณฑ์มาตรฐานการศึกษา</a:t>
            </a:r>
            <a:r>
              <a:rPr lang="en-US" sz="2600" b="1" dirty="0" smtClean="0">
                <a:latin typeface="Jasmine New" pitchFamily="18" charset="-34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 b="1" dirty="0" smtClean="0">
                <a:latin typeface="Jasmine New" pitchFamily="18" charset="-34"/>
              </a:rPr>
              <a:t>	</a:t>
            </a:r>
            <a:r>
              <a:rPr lang="en-US" sz="2600" b="1" dirty="0" smtClean="0">
                <a:latin typeface="Jasmine New" pitchFamily="18" charset="-34"/>
              </a:rPr>
              <a:t>     3. </a:t>
            </a:r>
            <a:r>
              <a:rPr lang="th-TH" sz="2600" b="1" dirty="0" smtClean="0">
                <a:latin typeface="Jasmine New" pitchFamily="18" charset="-34"/>
              </a:rPr>
              <a:t>พัฒนาระบบและกลไกการประเมินคุณภาพการศึกษา</a:t>
            </a:r>
            <a:r>
              <a:rPr lang="en-US" sz="2600" b="1" dirty="0" smtClean="0">
                <a:latin typeface="Jasmine New" pitchFamily="18" charset="-34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 b="1" dirty="0" smtClean="0">
                <a:latin typeface="Jasmine New" pitchFamily="18" charset="-34"/>
              </a:rPr>
              <a:t>	      4. ตรวจสอบและประเมินผลคุณภาพการศึกษา </a:t>
            </a:r>
          </a:p>
          <a:p>
            <a:pPr eaLnBrk="1" hangingPunct="1">
              <a:buFont typeface="Arial" pitchFamily="34" charset="0"/>
              <a:buNone/>
            </a:pPr>
            <a:endParaRPr lang="en-US" sz="1000" b="1" dirty="0" smtClean="0">
              <a:latin typeface="Jasmine New" pitchFamily="18" charset="-34"/>
            </a:endParaRPr>
          </a:p>
          <a:p>
            <a:pPr eaLnBrk="1" hangingPunct="1">
              <a:buFont typeface="Arial" pitchFamily="34" charset="0"/>
              <a:buNone/>
            </a:pPr>
            <a:endParaRPr lang="th-TH" sz="1000" b="1" dirty="0" smtClean="0">
              <a:latin typeface="Jasmine New" pitchFamily="18" charset="-34"/>
            </a:endParaRPr>
          </a:p>
          <a:p>
            <a:pPr marL="742950" indent="-742950" eaLnBrk="1" hangingPunct="1">
              <a:buNone/>
            </a:pPr>
            <a:r>
              <a:rPr lang="en-US" sz="2600" b="1" dirty="0" smtClean="0">
                <a:latin typeface="CordiaUPC" pitchFamily="34" charset="-34"/>
                <a:cs typeface="CordiaUPC" pitchFamily="34" charset="-34"/>
              </a:rPr>
              <a:t>	1. Determine the standard of education</a:t>
            </a:r>
          </a:p>
          <a:p>
            <a:pPr marL="361950" indent="269875" eaLnBrk="1" hangingPunct="1">
              <a:buNone/>
            </a:pPr>
            <a:r>
              <a:rPr lang="en-US" sz="2600" b="1" dirty="0" smtClean="0">
                <a:latin typeface="CordiaUPC" pitchFamily="34" charset="-34"/>
                <a:cs typeface="CordiaUPC" pitchFamily="34" charset="-34"/>
              </a:rPr>
              <a:t>  2. Analyze the mechanics of the quality of education and the criteria used to choose the indicators for the educational standard. </a:t>
            </a:r>
          </a:p>
          <a:p>
            <a:pPr marL="742950" indent="-742950" eaLnBrk="1" hangingPunct="1">
              <a:buNone/>
            </a:pPr>
            <a:r>
              <a:rPr lang="en-US" sz="2600" b="1" dirty="0" smtClean="0">
                <a:latin typeface="CordiaUPC" pitchFamily="34" charset="-34"/>
                <a:cs typeface="CordiaUPC" pitchFamily="34" charset="-34"/>
              </a:rPr>
              <a:t>	3. Improve the systems and mechanisms for assessing the quality of education. </a:t>
            </a:r>
          </a:p>
          <a:p>
            <a:pPr marL="742950" indent="-742950" eaLnBrk="1" hangingPunct="1">
              <a:buNone/>
            </a:pPr>
            <a:r>
              <a:rPr lang="en-US" sz="2600" b="1" dirty="0" smtClean="0">
                <a:latin typeface="CordiaUPC" pitchFamily="34" charset="-34"/>
                <a:cs typeface="CordiaUPC" pitchFamily="34" charset="-34"/>
              </a:rPr>
              <a:t>	4. Monitor and evaluate the educational quality.</a:t>
            </a:r>
            <a:r>
              <a:rPr lang="th-TH" sz="2600" b="1" dirty="0" smtClean="0">
                <a:latin typeface="CordiaUPC" pitchFamily="34" charset="-34"/>
                <a:cs typeface="CordiaUPC" pitchFamily="34" charset="-34"/>
              </a:rPr>
              <a:t> </a:t>
            </a:r>
            <a:endParaRPr lang="en-US" sz="2600" b="1" dirty="0" smtClean="0">
              <a:latin typeface="CordiaUPC" pitchFamily="34" charset="-34"/>
              <a:cs typeface="CordiaUPC" pitchFamily="34" charset="-34"/>
            </a:endParaRPr>
          </a:p>
          <a:p>
            <a:pPr eaLnBrk="1" hangingPunct="1">
              <a:buFont typeface="Arial" pitchFamily="34" charset="0"/>
              <a:buNone/>
            </a:pPr>
            <a:endParaRPr lang="en-US" sz="2600" b="1" dirty="0" smtClean="0">
              <a:latin typeface="Jasmine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42D86-06A4-4BBE-B9A5-771C1B998BA5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9498" t="4796" r="53709" b="5995"/>
          <a:stretch>
            <a:fillRect/>
          </a:stretch>
        </p:blipFill>
        <p:spPr bwMode="auto">
          <a:xfrm>
            <a:off x="-71470" y="0"/>
            <a:ext cx="2571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002" y="116633"/>
            <a:ext cx="7969494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94" y="142800"/>
            <a:ext cx="972108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4" y="838200"/>
            <a:ext cx="9049106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dirty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3200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การประเมิน</a:t>
            </a:r>
            <a:r>
              <a:rPr lang="th-TH" sz="3200" b="1" dirty="0">
                <a:solidFill>
                  <a:srgbClr val="FFFF00"/>
                </a:solidFill>
                <a:ea typeface="+mn-ea"/>
                <a:cs typeface="Cordia New"/>
              </a:rPr>
              <a:t>คุณภาพ</a:t>
            </a: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การศึกษาระดับหลักสูตร</a:t>
            </a:r>
            <a:b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หลักสูตรวิทยา</a:t>
            </a:r>
            <a:r>
              <a:rPr lang="th-TH" sz="3200" b="1" dirty="0" err="1" smtClean="0">
                <a:solidFill>
                  <a:srgbClr val="FFFF00"/>
                </a:solidFill>
                <a:ea typeface="+mn-ea"/>
                <a:cs typeface="Cordia New"/>
              </a:rPr>
              <a:t>ศาสตร</a:t>
            </a:r>
            <a: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  <a:t>มหาบัณฑิต (นิติวิทยาศาสตร์)</a:t>
            </a:r>
            <a:br>
              <a:rPr lang="th-TH" sz="3200" b="1" dirty="0" smtClean="0">
                <a:solidFill>
                  <a:srgbClr val="FFFF00"/>
                </a:solidFill>
                <a:ea typeface="+mn-ea"/>
                <a:cs typeface="Cordia New"/>
              </a:rPr>
            </a:br>
            <a: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  <a:t/>
            </a:r>
            <a:br>
              <a:rPr lang="th-TH" sz="2400" dirty="0">
                <a:solidFill>
                  <a:srgbClr val="FFFF00"/>
                </a:solidFill>
                <a:ea typeface="+mn-ea"/>
                <a:cs typeface="Cordia New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8" name="Picture 4" descr="https://fbcdn-sphotos-d-a.akamaihd.net/hphotos-ak-xap1/v/t1.0-9/12122651_745996065504633_4573350533491288103_n.jpg?oh=61e223c2b2d7799cd68f67cd32748302&amp;oe=56D0DF08&amp;__gda__=1456477396_98c66a925658bcea8dc456a4bf77f9b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05100"/>
            <a:ext cx="3200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scontent.xx.fbcdn.net/hphotos-xpa1/v/t1.0-9/12107215_745996128837960_5802753969785687979_n.jpg?oh=1c775748410d7d04f6b1ea69d85648ca&amp;oe=5685B9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469315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scontent.xx.fbcdn.net/hphotos-xap1/v/t1.0-9/12108902_745996182171288_6491385763964569036_n.jpg?oh=06b34191966078277fb586e2a10967f2&amp;oe=56B0A3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006" y="4953000"/>
            <a:ext cx="2209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27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๘. โครงการรางวัลคุณภาพโรงเรียนนายร้อยตำรวจ</a:t>
            </a:r>
            <a:r>
              <a:rPr lang="en-US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ประจำปีงบประมาณ ๒๕๕๙</a:t>
            </a:r>
            <a:endParaRPr lang="en-US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31</a:t>
            </a:fld>
            <a:endParaRPr lang="fr-C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002" y="116633"/>
            <a:ext cx="7969494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94" y="142800"/>
            <a:ext cx="972108" cy="8640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894" y="914400"/>
            <a:ext cx="9049106" cy="1219200"/>
          </a:xfrm>
        </p:spPr>
        <p:txBody>
          <a:bodyPr/>
          <a:lstStyle/>
          <a:p>
            <a:r>
              <a:rPr lang="th-TH" dirty="0" smtClean="0"/>
              <a:t>ฝ่ายวิชาการ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29" r="21522" b="6899"/>
          <a:stretch/>
        </p:blipFill>
        <p:spPr>
          <a:xfrm>
            <a:off x="457200" y="1828800"/>
            <a:ext cx="3338114" cy="3939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828926"/>
            <a:ext cx="4179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cs typeface="+mn-cs"/>
              </a:rPr>
              <a:t>รางวัลชนะเลิศ</a:t>
            </a:r>
            <a:r>
              <a:rPr lang="th-TH" dirty="0">
                <a:cs typeface="+mn-cs"/>
              </a:rPr>
              <a:t> คณะนิติ</a:t>
            </a:r>
            <a:r>
              <a:rPr lang="th-TH" dirty="0" smtClean="0">
                <a:cs typeface="+mn-cs"/>
              </a:rPr>
              <a:t>วิทยาศาสตร์</a:t>
            </a:r>
          </a:p>
          <a:p>
            <a:r>
              <a:rPr lang="th-TH" dirty="0" smtClean="0">
                <a:cs typeface="+mn-cs"/>
              </a:rPr>
              <a:t>โครงการประชุมวิชาการระดับนานาชาติฯ </a:t>
            </a:r>
            <a:endParaRPr lang="th-TH" dirty="0"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4" r="21558"/>
          <a:stretch/>
        </p:blipFill>
        <p:spPr>
          <a:xfrm>
            <a:off x="5181600" y="2075273"/>
            <a:ext cx="2611439" cy="33181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65519" y="5474982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cs typeface="+mn-cs"/>
              </a:rPr>
              <a:t>รางวัลรองชนะเลิศ</a:t>
            </a:r>
            <a:r>
              <a:rPr lang="th-TH" sz="2400" dirty="0" smtClean="0">
                <a:cs typeface="+mn-cs"/>
              </a:rPr>
              <a:t> คณะสังคมศาสตร์</a:t>
            </a:r>
          </a:p>
          <a:p>
            <a:r>
              <a:rPr lang="th-TH" sz="2400" dirty="0" smtClean="0">
                <a:cs typeface="+mn-cs"/>
              </a:rPr>
              <a:t>การจัดตั้งศูนย์การเรียนรู้เศรษฐกิจพอเพียงฯ</a:t>
            </a:r>
            <a:endParaRPr lang="th-TH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763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002" y="116633"/>
            <a:ext cx="7969494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94" y="142800"/>
            <a:ext cx="972108" cy="8640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894" y="914400"/>
            <a:ext cx="9049106" cy="1219200"/>
          </a:xfrm>
        </p:spPr>
        <p:txBody>
          <a:bodyPr/>
          <a:lstStyle/>
          <a:p>
            <a:r>
              <a:rPr lang="th-TH" dirty="0" smtClean="0"/>
              <a:t>ฝ่ายสนับสนุนการเรียนรู้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228600" y="5828926"/>
            <a:ext cx="45320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cs typeface="Cordia New"/>
              </a:rPr>
              <a:t>รางวัลชนะเลิศ</a:t>
            </a:r>
            <a:r>
              <a:rPr lang="th-TH" dirty="0">
                <a:solidFill>
                  <a:prstClr val="black"/>
                </a:solidFill>
                <a:cs typeface="Cordia New"/>
              </a:rPr>
              <a:t> </a:t>
            </a:r>
            <a:r>
              <a:rPr lang="th-TH" dirty="0" smtClean="0">
                <a:solidFill>
                  <a:prstClr val="black"/>
                </a:solidFill>
                <a:cs typeface="Cordia New"/>
              </a:rPr>
              <a:t>สำนักเทคโนโลยีสารสนเทศฯ</a:t>
            </a:r>
          </a:p>
          <a:p>
            <a:r>
              <a:rPr lang="th-TH" dirty="0" smtClean="0">
                <a:solidFill>
                  <a:prstClr val="black"/>
                </a:solidFill>
                <a:cs typeface="Cordia New"/>
              </a:rPr>
              <a:t>ระบบประกันคุณภาพการศึกษา</a:t>
            </a:r>
            <a:r>
              <a:rPr lang="en-US" dirty="0" smtClean="0">
                <a:solidFill>
                  <a:prstClr val="black"/>
                </a:solidFill>
                <a:cs typeface="Cordia New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endParaRPr lang="th-TH" dirty="0">
              <a:solidFill>
                <a:prstClr val="black"/>
              </a:solidFill>
              <a:latin typeface="Times New Roman" pitchFamily="18" charset="0"/>
              <a:cs typeface="Cordia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5980" y="5487315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Cordia New"/>
              </a:rPr>
              <a:t>รางวัลรองชนะเลิศ</a:t>
            </a:r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 กองบังคับการปกครอง</a:t>
            </a:r>
          </a:p>
          <a:p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สนาม</a:t>
            </a:r>
            <a:r>
              <a:rPr lang="th-TH" sz="2400" dirty="0" err="1" smtClean="0">
                <a:solidFill>
                  <a:prstClr val="black"/>
                </a:solidFill>
                <a:cs typeface="Cordia New"/>
              </a:rPr>
              <a:t>ยุทธ</a:t>
            </a:r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กีฬา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RPCA</a:t>
            </a:r>
            <a:endParaRPr lang="th-TH" sz="2400" dirty="0">
              <a:solidFill>
                <a:prstClr val="black"/>
              </a:solidFill>
              <a:latin typeface="Times New Roman" pitchFamily="18" charset="0"/>
              <a:cs typeface="Cordia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9" r="28333" b="2805"/>
          <a:stretch/>
        </p:blipFill>
        <p:spPr>
          <a:xfrm>
            <a:off x="541334" y="1828800"/>
            <a:ext cx="3085485" cy="3948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75" r="25065"/>
          <a:stretch/>
        </p:blipFill>
        <p:spPr>
          <a:xfrm>
            <a:off x="5681121" y="1979893"/>
            <a:ext cx="25851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3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002" y="116633"/>
            <a:ext cx="7969494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94" y="142800"/>
            <a:ext cx="972108" cy="8640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894" y="914400"/>
            <a:ext cx="9049106" cy="1219200"/>
          </a:xfrm>
        </p:spPr>
        <p:txBody>
          <a:bodyPr/>
          <a:lstStyle/>
          <a:p>
            <a:r>
              <a:rPr lang="th-TH" dirty="0" smtClean="0"/>
              <a:t>ฝ่ายสนับสนุนการเรียนรู้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524540" y="5562600"/>
            <a:ext cx="3515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cs typeface="Cordia New"/>
              </a:rPr>
              <a:t>รางวัล</a:t>
            </a:r>
            <a:r>
              <a:rPr lang="th-TH" sz="2400" b="1" dirty="0" smtClean="0">
                <a:solidFill>
                  <a:prstClr val="black"/>
                </a:solidFill>
                <a:cs typeface="Cordia New"/>
              </a:rPr>
              <a:t>ชมเชย</a:t>
            </a:r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 กองบังคับการอำนวยการ</a:t>
            </a:r>
          </a:p>
          <a:p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การประชาสัมพันธ์เพื่อรับสมัคร </a:t>
            </a:r>
            <a:r>
              <a:rPr lang="th-TH" sz="2400" dirty="0" err="1" smtClean="0">
                <a:solidFill>
                  <a:prstClr val="black"/>
                </a:solidFill>
                <a:cs typeface="Cordia New"/>
              </a:rPr>
              <a:t>นรต</a:t>
            </a:r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.</a:t>
            </a:r>
            <a:endParaRPr lang="th-TH" sz="2400" dirty="0">
              <a:solidFill>
                <a:prstClr val="black"/>
              </a:solidFill>
              <a:latin typeface="Times New Roman" pitchFamily="18" charset="0"/>
              <a:cs typeface="Cordia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1" r="23735"/>
          <a:stretch/>
        </p:blipFill>
        <p:spPr>
          <a:xfrm>
            <a:off x="1219200" y="2058315"/>
            <a:ext cx="2325477" cy="3429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51795" y="5562599"/>
            <a:ext cx="3536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cs typeface="Cordia New"/>
              </a:rPr>
              <a:t>รางวัล</a:t>
            </a:r>
            <a:r>
              <a:rPr lang="th-TH" sz="2400" b="1" dirty="0" smtClean="0">
                <a:solidFill>
                  <a:prstClr val="black"/>
                </a:solidFill>
                <a:cs typeface="Cordia New"/>
              </a:rPr>
              <a:t>ชมเชย</a:t>
            </a:r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 ศูนย์บริการทางการศึกษา</a:t>
            </a:r>
          </a:p>
          <a:p>
            <a:r>
              <a:rPr lang="th-TH" sz="2400" dirty="0" smtClean="0">
                <a:solidFill>
                  <a:prstClr val="black"/>
                </a:solidFill>
                <a:cs typeface="Cordia New"/>
              </a:rPr>
              <a:t>เทคโนโลยีการพัฒนาเอกสารและตำรา</a:t>
            </a:r>
            <a:endParaRPr lang="th-TH" sz="2400" dirty="0">
              <a:solidFill>
                <a:prstClr val="black"/>
              </a:solidFill>
              <a:latin typeface="Times New Roman" pitchFamily="18" charset="0"/>
              <a:cs typeface="Cordia Ne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92" t="49" r="32046" b="-49"/>
          <a:stretch/>
        </p:blipFill>
        <p:spPr>
          <a:xfrm>
            <a:off x="5624809" y="2025658"/>
            <a:ext cx="23905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66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63" y="1357313"/>
          <a:ext cx="8229600" cy="317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40863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l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ห้วงเวลา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๑. บันทึกข้อมูลในระบบ </a:t>
                      </a:r>
                      <a:r>
                        <a:rPr lang="en-US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CHE QA Online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หลังตรวจประเมินคุณภาพการศึกษา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๒. พัฒนาข้อมูลใน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Web Site 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สำนักประกันคุณภาพการศึกษา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ตลอดปีการศึกษา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0684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๓.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พัฒนาฐานข้อมูลสำหรับการประกันคุณภาพการศึกษา 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14282" y="71414"/>
            <a:ext cx="87154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งานพัฒนาด้านข้อมูลระบบสารสนเทศ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CHE QA Online</a:t>
            </a:r>
            <a:endParaRPr lang="th-TH" dirty="0">
              <a:solidFill>
                <a:srgbClr val="FFC000"/>
              </a:solidFill>
            </a:endParaRPr>
          </a:p>
        </p:txBody>
      </p:sp>
      <p:pic>
        <p:nvPicPr>
          <p:cNvPr id="5" name="ตัวยึดเนื้อหา 4" descr="cheq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85" y="1600200"/>
            <a:ext cx="789742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36</a:t>
            </a:fld>
            <a:endParaRPr lang="fr-CA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Publish via QA website</a:t>
            </a:r>
            <a:endParaRPr lang="th-TH" dirty="0">
              <a:solidFill>
                <a:srgbClr val="FFC000"/>
              </a:solidFill>
            </a:endParaRPr>
          </a:p>
        </p:txBody>
      </p:sp>
      <p:pic>
        <p:nvPicPr>
          <p:cNvPr id="5" name="ตัวยึดเนื้อหา 4" descr="qa-rp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18" y="1600200"/>
            <a:ext cx="67533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37</a:t>
            </a:fld>
            <a:endParaRPr lang="fr-CA"/>
          </a:p>
        </p:txBody>
      </p:sp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Publish via QA website</a:t>
            </a:r>
            <a:endParaRPr lang="th-TH" dirty="0">
              <a:solidFill>
                <a:srgbClr val="FFC000"/>
              </a:solidFill>
            </a:endParaRPr>
          </a:p>
        </p:txBody>
      </p:sp>
      <p:pic>
        <p:nvPicPr>
          <p:cNvPr id="5" name="ตัวยึดเนื้อหา 4" descr="qa-rp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18" y="1600200"/>
            <a:ext cx="67533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38</a:t>
            </a:fld>
            <a:endParaRPr lang="fr-CA"/>
          </a:p>
        </p:txBody>
      </p:sp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th-TH" dirty="0" smtClean="0"/>
              <a:t>รายงานการประเมินตนเองผ่านระบบ </a:t>
            </a:r>
            <a:r>
              <a:rPr lang="en-US" dirty="0" smtClean="0"/>
              <a:t>Online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38E-B722-4B3A-9456-073845DDC9E7}" type="slidenum">
              <a:rPr lang="fr-CA" smtClean="0"/>
              <a:pPr>
                <a:defRPr/>
              </a:pPr>
              <a:t>39</a:t>
            </a:fld>
            <a:endParaRPr lang="fr-CA"/>
          </a:p>
        </p:txBody>
      </p:sp>
      <p:grpSp>
        <p:nvGrpSpPr>
          <p:cNvPr id="7" name="กลุ่ม 6"/>
          <p:cNvGrpSpPr/>
          <p:nvPr/>
        </p:nvGrpSpPr>
        <p:grpSpPr>
          <a:xfrm>
            <a:off x="214314" y="1357298"/>
            <a:ext cx="8786842" cy="5214951"/>
            <a:chOff x="0" y="0"/>
            <a:chExt cx="11215766" cy="76016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 l="14063" t="18333" r="12343" b="71667"/>
            <a:stretch>
              <a:fillRect/>
            </a:stretch>
          </p:blipFill>
          <p:spPr bwMode="auto">
            <a:xfrm>
              <a:off x="0" y="0"/>
              <a:ext cx="11215766" cy="8572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 l="14375" t="25833" r="13906" b="6666"/>
            <a:stretch>
              <a:fillRect/>
            </a:stretch>
          </p:blipFill>
          <p:spPr bwMode="auto">
            <a:xfrm>
              <a:off x="0" y="785794"/>
              <a:ext cx="11215734" cy="68158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/>
          <a:lstStyle/>
          <a:p>
            <a:pPr eaLnBrk="1" hangingPunct="1"/>
            <a:r>
              <a:rPr lang="th-TH" sz="5000" b="1" dirty="0" smtClean="0">
                <a:solidFill>
                  <a:srgbClr val="FFC000"/>
                </a:solidFill>
                <a:latin typeface="Jasmine New" pitchFamily="18" charset="-34"/>
                <a:cs typeface="Jasmine New" pitchFamily="18" charset="-34"/>
              </a:rPr>
              <a:t>โครงสร้างการบริหารงาน</a:t>
            </a:r>
            <a:endParaRPr lang="fr-CA" sz="5000" dirty="0" smtClean="0">
              <a:solidFill>
                <a:srgbClr val="FFC000"/>
              </a:solidFill>
              <a:latin typeface="Jasmine New" pitchFamily="18" charset="-34"/>
              <a:cs typeface="Jasmine New" pitchFamily="18" charset="-34"/>
            </a:endParaRPr>
          </a:p>
        </p:txBody>
      </p:sp>
      <p:pic>
        <p:nvPicPr>
          <p:cNvPr id="10" name="ตัวยึดเนื้อหา 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8" y="2914671"/>
            <a:ext cx="8115300" cy="3514725"/>
          </a:xfrm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92D28-4CCF-49B0-A167-ED8951CDC7E7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</p:spTree>
  </p:cSld>
  <p:clrMapOvr>
    <a:masterClrMapping/>
  </p:clrMapOvr>
  <p:transition spd="med"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" y="152400"/>
            <a:ext cx="9118600" cy="1143000"/>
          </a:xfrm>
          <a:solidFill>
            <a:srgbClr val="FFCC66"/>
          </a:solidFill>
        </p:spPr>
        <p:txBody>
          <a:bodyPr/>
          <a:lstStyle/>
          <a:p>
            <a:pPr algn="ctr" eaLnBrk="1" hangingPunct="1"/>
            <a:r>
              <a:rPr lang="th-TH" sz="4800" b="1" smtClean="0">
                <a:solidFill>
                  <a:srgbClr val="660033"/>
                </a:solidFill>
                <a:cs typeface="AngsanaUPC" pitchFamily="18" charset="-34"/>
              </a:rPr>
              <a:t>จบการนำเสนอ</a:t>
            </a:r>
            <a:endParaRPr lang="th-TH" sz="4800" b="1" smtClean="0">
              <a:solidFill>
                <a:srgbClr val="800000"/>
              </a:solidFill>
              <a:cs typeface="AngsanaUPC" pitchFamily="18" charset="-34"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9144000" cy="5053012"/>
          </a:xfr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th-TH" sz="1000" b="1" dirty="0" smtClean="0">
              <a:solidFill>
                <a:schemeClr val="bg1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h-TH" b="1" dirty="0" smtClean="0">
                <a:solidFill>
                  <a:schemeClr val="bg1"/>
                </a:solidFill>
              </a:rPr>
              <a:t>สำนักประกันคุณภาพการศึกษา โรงเรียนนายร้อยตำรวจ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b="1" dirty="0" smtClean="0">
                <a:solidFill>
                  <a:schemeClr val="bg1"/>
                </a:solidFill>
              </a:rPr>
              <a:t>ขอขอบคุณทุกท่าน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th-TH" sz="2800" b="1" dirty="0" smtClean="0">
                <a:solidFill>
                  <a:schemeClr val="bg1"/>
                </a:solidFill>
              </a:rPr>
              <a:t> </a:t>
            </a:r>
            <a:endParaRPr lang="th-TH" sz="2800" b="1" dirty="0" smtClean="0">
              <a:solidFill>
                <a:schemeClr val="bg1"/>
              </a:solidFill>
              <a:cs typeface="AngsanaUPC" pitchFamily="18" charset="-34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2817813"/>
            <a:ext cx="5310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th-TH" u="sng">
                <a:cs typeface="Cordia New" pitchFamily="34" charset="-34"/>
              </a:rPr>
              <a:t>ฝ่ายมาตรฐานการศึกษา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algn="thaiDist"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1. กำหนดงานมาตรฐานการศึกษา  และกำกับดูแลมาตรฐานการศึกษา</a:t>
            </a:r>
          </a:p>
          <a:p>
            <a:pPr algn="thaiDist"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2. งานพัฒนาระบบกลไกการประเมินคุณภาพการศึกษาอย่างต่อเนื่องและสม่ำเสมอ</a:t>
            </a:r>
          </a:p>
          <a:p>
            <a:pPr algn="thaiDist"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3. งานฝึกอบรมและงานวิชาการด้านการประกันคุณภาพการศึกษา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4. งานจัดทำและเผยแพร่คู่มือประกันคุณภาพ  เพื่อใช้เป็นคู่มือในการดำเนินการประกันคุณภาพการศึกษา </a:t>
            </a:r>
          </a:p>
          <a:p>
            <a:pPr algn="thaiDist"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5. งานฝึกอบรมข้าราชการตำรวจ พนักงานราชการ ให้มีความรู้ความเข้าใจเกี่ยวกับระบบการประกันคุณภาพการศึกษา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49275"/>
            <a:ext cx="7772400" cy="5832475"/>
          </a:xfrm>
        </p:spPr>
        <p:txBody>
          <a:bodyPr/>
          <a:lstStyle/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6. งานจัดทำแผนพัฒนาปรับปรุงระบบการประกันคุณภาพการศึกษาของโรงเรียนนายร้อยตำรวจ</a:t>
            </a:r>
            <a:endParaRPr lang="en-US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7. งานติดตามความเคลื่อนไหวของการประกันคุณภาพการศึกษาจากสำนักงานรับรองมาตรฐานและประเมินคุณภาพการศึกษา (สมศ.) และจากสถาบันอุดมศึกษาอื่นๆ</a:t>
            </a:r>
            <a:endParaRPr lang="en-US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8. งานศึกษาวิเคราะห์ในการกำหนดระบบกลไกการควบคุมคุณภาพการศึกษาและดัชนีชี้วัดเกณฑ์มาตรฐานการศึกษา</a:t>
            </a:r>
            <a:endParaRPr lang="en-US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9. งานกำหนดหลักเกณฑ์และวิธีการควบคุมคุณภาพการศึกษา              การตรวจสอบคุณภาพการศึกษา และการประเมินคุณภาพการศึกษา</a:t>
            </a:r>
            <a:endParaRPr lang="en-US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10. งานติดต่อ ประสานงาน เพื่อการศึกษาดูงานเกี่ยวกับการประกันคุณภาพการศึกษา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8785225" cy="5327650"/>
          </a:xfrm>
        </p:spPr>
        <p:txBody>
          <a:bodyPr/>
          <a:lstStyle/>
          <a:p>
            <a:pPr algn="thaiDist">
              <a:buFontTx/>
              <a:buNone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1.  งานตรวจสอบและประเมินคุณภาพการศึกษา รวมทั้งการประเมินคุณภาพภายในและรองรับการตรวจประเมินคุณภาพภายนอกจากสำนักงานรับรองมาตรฐานและประเมินคุณภาพการศึกษา    </a:t>
            </a:r>
          </a:p>
          <a:p>
            <a:pPr algn="thaiDist">
              <a:buFontTx/>
              <a:buNone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2. งานรวบรวมและจัดทำรายงานผลการประเมินคุณภาพการศึกษาในภาพรวมของโรงเรียนนายร้อยตำรวจเพื่อเสนอต่อผู้บังคับบัญชา และรองรับการตรวจประเมินจากสำนักงานรับรองมาตรฐานและประเมินคุณภาพการศึกษา (สมศ.)</a:t>
            </a:r>
          </a:p>
          <a:p>
            <a:pPr algn="thaiDist">
              <a:buFontTx/>
              <a:buNone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3. งานจัดทำโครงการรางวัลสำหรับการประกันคุณภาพภายในโรงเรียนนายร้อยตำรวจ</a:t>
            </a:r>
          </a:p>
          <a:p>
            <a:pPr algn="thaiDist">
              <a:buFontTx/>
              <a:buNone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4. งานประสานงานกับหน่วยงานต่างๆ ในสังกัดโรงเรียนนายร้อยตำรวจ เพื่อการประเมินคุณภาพภายในและการประเมินคุณภาพจากภายนอก</a:t>
            </a:r>
          </a:p>
          <a:p>
            <a:pPr algn="thaiDist">
              <a:buFontTx/>
              <a:buNone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5. งานติดตามรายงานการประเมินผลตนเองของหน่วยงานต่างๆ ในโรงเรียนนายร้อยตำรวจ</a:t>
            </a:r>
            <a:endParaRPr lang="en-US" sz="2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3213"/>
            <a:ext cx="8229600" cy="782637"/>
          </a:xfrm>
        </p:spPr>
        <p:txBody>
          <a:bodyPr anchorCtr="0"/>
          <a:lstStyle/>
          <a:p>
            <a:pPr>
              <a:defRPr/>
            </a:pPr>
            <a:r>
              <a:rPr lang="th-TH" u="sng" dirty="0">
                <a:latin typeface="Cordia New" pitchFamily="34" charset="-34"/>
                <a:ea typeface="+mj-ea"/>
                <a:cs typeface="Cordia New" pitchFamily="34" charset="-34"/>
              </a:rPr>
              <a:t>ฝ่ายตรวจสอบและประเมินผล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052513"/>
            <a:ext cx="7772400" cy="4968875"/>
          </a:xfrm>
        </p:spPr>
        <p:txBody>
          <a:bodyPr/>
          <a:lstStyle/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6. งานสรุปผลและเปรียบเทียบผลการประเมินของหน่วยงานต่างๆ ในโรงเรียนนายร้อยตำรวจในแต่ละปี เพื่อมอบรางวัลแก่หน่วยงานที่มีการพัฒนายอดเยี่ยม</a:t>
            </a:r>
            <a:endParaRPr lang="en-US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7. งานจัดเตรียมความพร้อมและข้อมูลต่างๆ ในการตรวจสอบและประเมินคุณภาพภายในและการประเมินคุณภาพจากภายนอก</a:t>
            </a:r>
            <a:endParaRPr lang="en-US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8. งานแต่งตั้งคณะกรรมการตรวจสอบและประเมินคุณภาพการศึกษา</a:t>
            </a:r>
            <a:endParaRPr lang="en-US">
              <a:latin typeface="Cordia New" pitchFamily="34" charset="-34"/>
              <a:cs typeface="Cordia New" pitchFamily="34" charset="-34"/>
            </a:endParaRPr>
          </a:p>
          <a:p>
            <a:pPr algn="thaiDist">
              <a:buFontTx/>
              <a:buNone/>
            </a:pPr>
            <a:r>
              <a:rPr lang="th-TH">
                <a:latin typeface="Cordia New" pitchFamily="34" charset="-34"/>
                <a:cs typeface="Cordia New" pitchFamily="34" charset="-34"/>
              </a:rPr>
              <a:t>9. งานติดตามแผนการปรับปรุงดัชนีชี้วัดและข้อเสนอแนะจากหน่วยงานต่าง ๆ ในโรงเรียนนายร้อยตำรวจ</a:t>
            </a:r>
          </a:p>
          <a:p>
            <a:pPr algn="thaiDist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0525" y="1484313"/>
            <a:ext cx="8362950" cy="4321175"/>
          </a:xfrm>
        </p:spPr>
        <p:txBody>
          <a:bodyPr/>
          <a:lstStyle/>
          <a:p>
            <a:pPr>
              <a:buFontTx/>
              <a:buNone/>
            </a:pPr>
            <a:r>
              <a:rPr lang="th-TH" sz="3600"/>
              <a:t>	</a:t>
            </a:r>
            <a:r>
              <a:rPr lang="th-TH" sz="3600">
                <a:latin typeface="Cordia New" pitchFamily="34" charset="-34"/>
                <a:cs typeface="Cordia New" pitchFamily="34" charset="-34"/>
              </a:rPr>
              <a:t>1.งานธุรการ งานทะเบียนพล งานการเงิน งานพัสดุ งานแผนและงบประมาณ งานเทคโนโลยีสารสนเทศ   </a:t>
            </a:r>
          </a:p>
          <a:p>
            <a:pPr>
              <a:buFontTx/>
              <a:buNone/>
            </a:pPr>
            <a:r>
              <a:rPr lang="th-TH" sz="3600">
                <a:latin typeface="Cordia New" pitchFamily="34" charset="-34"/>
                <a:cs typeface="Cordia New" pitchFamily="34" charset="-34"/>
              </a:rPr>
              <a:t>	2.งานอื่นๆ ที่ได้รับมอบหมายตามกฎหมาย กฎ ระเบียบ ข้อบังคับ และคำสั่งของผู้บังคับบัญชา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260350"/>
            <a:ext cx="8229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4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</a:rPr>
              <a:t>ฝ่ายบริหารและธุรการ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57188" y="-71455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th-TH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โครงสร้างตำแหน่งหน้าที่</a:t>
            </a:r>
            <a:endParaRPr lang="fr-CA" sz="5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357554" y="857232"/>
            <a:ext cx="250033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/>
              <a:t>รอง ผบก.</a:t>
            </a:r>
            <a:r>
              <a:rPr lang="th-TH" sz="3200" b="1" dirty="0" err="1"/>
              <a:t>สปศ.</a:t>
            </a:r>
            <a:endParaRPr lang="th-TH" sz="3200" b="1" dirty="0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357563" y="1857375"/>
            <a:ext cx="2500312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err="1"/>
              <a:t>ผกก.ตป.สป</a:t>
            </a:r>
            <a:r>
              <a:rPr lang="th-TH" sz="3200" b="1" dirty="0"/>
              <a:t>ศ.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85750" y="1857375"/>
            <a:ext cx="2500313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err="1"/>
              <a:t>ผกก.ม</a:t>
            </a:r>
            <a:r>
              <a:rPr lang="th-TH" sz="3200" b="1" dirty="0"/>
              <a:t>ศ.</a:t>
            </a:r>
            <a:r>
              <a:rPr lang="th-TH" sz="3200" b="1" dirty="0" err="1"/>
              <a:t>สปศ.</a:t>
            </a:r>
            <a:endParaRPr lang="th-TH" sz="3200" b="1" dirty="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214313" y="2857500"/>
            <a:ext cx="2643187" cy="785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/>
              <a:t>รอง </a:t>
            </a:r>
            <a:r>
              <a:rPr lang="th-TH" sz="3200" b="1" dirty="0" err="1"/>
              <a:t>ผกก.ม</a:t>
            </a:r>
            <a:r>
              <a:rPr lang="th-TH" sz="3200" b="1" dirty="0"/>
              <a:t>ศ.</a:t>
            </a:r>
            <a:r>
              <a:rPr lang="th-TH" sz="3200" b="1" dirty="0" err="1"/>
              <a:t>สปศ.</a:t>
            </a:r>
            <a:endParaRPr lang="th-TH" sz="3200" b="1" dirty="0"/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3286125" y="2857500"/>
            <a:ext cx="2643188" cy="785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/>
              <a:t>รอง </a:t>
            </a:r>
            <a:r>
              <a:rPr lang="th-TH" sz="3200" b="1" dirty="0" err="1"/>
              <a:t>ผกก.ตป.สป</a:t>
            </a:r>
            <a:r>
              <a:rPr lang="th-TH" sz="3200" b="1" dirty="0"/>
              <a:t>ศ.</a:t>
            </a: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214313" y="3857625"/>
            <a:ext cx="2643187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err="1"/>
              <a:t>สว.ม</a:t>
            </a:r>
            <a:r>
              <a:rPr lang="th-TH" sz="3200" b="1" dirty="0"/>
              <a:t>ศ.</a:t>
            </a:r>
            <a:r>
              <a:rPr lang="th-TH" sz="3200" b="1" dirty="0" err="1"/>
              <a:t>สปศ.</a:t>
            </a:r>
            <a:r>
              <a:rPr lang="th-TH" sz="3200" b="1" dirty="0"/>
              <a:t> (๓)</a:t>
            </a: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3286125" y="3857625"/>
            <a:ext cx="2643188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err="1"/>
              <a:t>สว.ตป.สป</a:t>
            </a:r>
            <a:r>
              <a:rPr lang="th-TH" sz="3200" b="1" dirty="0"/>
              <a:t>ศ.(๓)</a:t>
            </a: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6143625" y="3857625"/>
            <a:ext cx="2643188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err="1"/>
              <a:t>สว.บธ.สป</a:t>
            </a:r>
            <a:r>
              <a:rPr lang="th-TH" sz="3200" b="1" dirty="0"/>
              <a:t>ศ.(๑)</a:t>
            </a: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214313" y="4857750"/>
            <a:ext cx="2643187" cy="78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/>
              <a:t>รอง </a:t>
            </a:r>
            <a:r>
              <a:rPr lang="th-TH" sz="3000" b="1" dirty="0" err="1"/>
              <a:t>สว.ม</a:t>
            </a:r>
            <a:r>
              <a:rPr lang="th-TH" sz="3000" b="1" dirty="0"/>
              <a:t>ศ.</a:t>
            </a:r>
            <a:r>
              <a:rPr lang="th-TH" sz="3000" b="1" dirty="0" err="1"/>
              <a:t>สปศ.</a:t>
            </a:r>
            <a:r>
              <a:rPr lang="th-TH" sz="3000" b="1" dirty="0"/>
              <a:t>(๓)</a:t>
            </a: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3286125" y="4857750"/>
            <a:ext cx="2643188" cy="78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/>
              <a:t>รอง </a:t>
            </a:r>
            <a:r>
              <a:rPr lang="th-TH" sz="3000" b="1" dirty="0" err="1"/>
              <a:t>สว.ตป.สป</a:t>
            </a:r>
            <a:r>
              <a:rPr lang="th-TH" sz="3000" b="1" dirty="0"/>
              <a:t>ศ.(๓)</a:t>
            </a: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6143625" y="4857750"/>
            <a:ext cx="2643188" cy="78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/>
              <a:t>รอง </a:t>
            </a:r>
            <a:r>
              <a:rPr lang="th-TH" sz="3000" b="1" dirty="0" err="1"/>
              <a:t>สว.บธ.สป</a:t>
            </a:r>
            <a:r>
              <a:rPr lang="th-TH" sz="3000" b="1" dirty="0"/>
              <a:t>ศ.(๒)</a:t>
            </a:r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214313" y="5857875"/>
            <a:ext cx="2643187" cy="7858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/>
              <a:t>ผบ.หมู่ </a:t>
            </a:r>
            <a:r>
              <a:rPr lang="th-TH" sz="3000" b="1" dirty="0" err="1"/>
              <a:t>มศ.สป</a:t>
            </a:r>
            <a:r>
              <a:rPr lang="th-TH" sz="3000" b="1" dirty="0"/>
              <a:t>ศ.(๕)</a:t>
            </a: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3286125" y="5857875"/>
            <a:ext cx="2643188" cy="7858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/>
              <a:t>ผบ.หมู่ </a:t>
            </a:r>
            <a:r>
              <a:rPr lang="th-TH" sz="3000" b="1" dirty="0" err="1"/>
              <a:t>ตป.สป</a:t>
            </a:r>
            <a:r>
              <a:rPr lang="th-TH" sz="3000" b="1" dirty="0"/>
              <a:t>ศ.(๕)</a:t>
            </a: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6143625" y="5857892"/>
            <a:ext cx="2643188" cy="7858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/>
              <a:t>ผบ.หมู่ </a:t>
            </a:r>
            <a:r>
              <a:rPr lang="th-TH" sz="3000" b="1" dirty="0" err="1"/>
              <a:t>บธ.สป</a:t>
            </a:r>
            <a:r>
              <a:rPr lang="th-TH" sz="3000" b="1" dirty="0"/>
              <a:t>ศ.(๔)</a:t>
            </a:r>
          </a:p>
        </p:txBody>
      </p:sp>
      <p:cxnSp>
        <p:nvCxnSpPr>
          <p:cNvPr id="35" name="ตัวเชื่อมต่อตรง 34"/>
          <p:cNvCxnSpPr>
            <a:stCxn id="11" idx="2"/>
            <a:endCxn id="14" idx="0"/>
          </p:cNvCxnSpPr>
          <p:nvPr/>
        </p:nvCxnSpPr>
        <p:spPr>
          <a:xfrm rot="5400000">
            <a:off x="1428751" y="2749550"/>
            <a:ext cx="21431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>
            <a:stCxn id="9" idx="2"/>
            <a:endCxn id="15" idx="0"/>
          </p:cNvCxnSpPr>
          <p:nvPr/>
        </p:nvCxnSpPr>
        <p:spPr>
          <a:xfrm rot="5400000">
            <a:off x="4500563" y="2749550"/>
            <a:ext cx="21431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>
            <a:stCxn id="14" idx="2"/>
            <a:endCxn id="16" idx="0"/>
          </p:cNvCxnSpPr>
          <p:nvPr/>
        </p:nvCxnSpPr>
        <p:spPr>
          <a:xfrm rot="5400000">
            <a:off x="1428750" y="3751263"/>
            <a:ext cx="214313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>
            <a:stCxn id="17" idx="0"/>
            <a:endCxn id="15" idx="2"/>
          </p:cNvCxnSpPr>
          <p:nvPr/>
        </p:nvCxnSpPr>
        <p:spPr>
          <a:xfrm rot="5400000" flipH="1" flipV="1">
            <a:off x="4500562" y="3751263"/>
            <a:ext cx="214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>
            <a:stCxn id="16" idx="2"/>
            <a:endCxn id="19" idx="0"/>
          </p:cNvCxnSpPr>
          <p:nvPr/>
        </p:nvCxnSpPr>
        <p:spPr>
          <a:xfrm rot="5400000">
            <a:off x="1428750" y="4751388"/>
            <a:ext cx="214313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 rot="5400000">
            <a:off x="1428750" y="5751530"/>
            <a:ext cx="214313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>
            <a:stCxn id="17" idx="2"/>
            <a:endCxn id="20" idx="0"/>
          </p:cNvCxnSpPr>
          <p:nvPr/>
        </p:nvCxnSpPr>
        <p:spPr>
          <a:xfrm rot="5400000">
            <a:off x="4500562" y="4751388"/>
            <a:ext cx="214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/>
          <p:nvPr/>
        </p:nvCxnSpPr>
        <p:spPr>
          <a:xfrm rot="5400000" flipH="1" flipV="1">
            <a:off x="4500562" y="5751530"/>
            <a:ext cx="214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>
            <a:stCxn id="18" idx="2"/>
            <a:endCxn id="21" idx="0"/>
          </p:cNvCxnSpPr>
          <p:nvPr/>
        </p:nvCxnSpPr>
        <p:spPr>
          <a:xfrm rot="5400000">
            <a:off x="7358062" y="4751388"/>
            <a:ext cx="214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ตัวเชื่อมต่อตรง 90"/>
          <p:cNvCxnSpPr>
            <a:stCxn id="24" idx="0"/>
          </p:cNvCxnSpPr>
          <p:nvPr/>
        </p:nvCxnSpPr>
        <p:spPr>
          <a:xfrm rot="5400000" flipH="1" flipV="1">
            <a:off x="7358062" y="5751530"/>
            <a:ext cx="214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1EA67-F731-4905-BA7B-CE6E6CBEF1D4}" type="slidenum">
              <a:rPr lang="fr-CA" smtClean="0"/>
              <a:pPr>
                <a:defRPr/>
              </a:pPr>
              <a:t>5</a:t>
            </a:fld>
            <a:endParaRPr lang="fr-CA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362950" cy="927100"/>
          </a:xfrm>
        </p:spPr>
        <p:txBody>
          <a:bodyPr anchorCtr="0"/>
          <a:lstStyle/>
          <a:p>
            <a:r>
              <a:rPr lang="th-TH" b="1" u="sng" dirty="0">
                <a:cs typeface="Cordia New" pitchFamily="34" charset="-34"/>
              </a:rPr>
              <a:t>อัตรากำลังของ </a:t>
            </a:r>
            <a:r>
              <a:rPr lang="th-TH" b="1" u="sng" dirty="0" err="1">
                <a:cs typeface="Cordia New" pitchFamily="34" charset="-34"/>
              </a:rPr>
              <a:t>สป</a:t>
            </a:r>
            <a:r>
              <a:rPr lang="th-TH" b="1" u="sng" dirty="0" err="1" smtClean="0">
                <a:cs typeface="Cordia New" pitchFamily="34" charset="-34"/>
              </a:rPr>
              <a:t>ศ.รร.นรต.</a:t>
            </a:r>
            <a:r>
              <a:rPr lang="th-TH" b="1" u="sng" dirty="0" smtClean="0">
                <a:cs typeface="Cordia New" pitchFamily="34" charset="-34"/>
              </a:rPr>
              <a:t> (30 พ.ย.2558)</a:t>
            </a:r>
            <a:endParaRPr lang="th-TH" b="1" u="sng" dirty="0">
              <a:cs typeface="Cordia New" pitchFamily="34" charset="-34"/>
            </a:endParaRPr>
          </a:p>
        </p:txBody>
      </p:sp>
      <p:graphicFrame>
        <p:nvGraphicFramePr>
          <p:cNvPr id="13404" name="Group 92"/>
          <p:cNvGraphicFramePr>
            <a:graphicFrameLocks noGrp="1"/>
          </p:cNvGraphicFramePr>
          <p:nvPr>
            <p:ph idx="4294967295"/>
          </p:nvPr>
        </p:nvGraphicFramePr>
        <p:xfrm>
          <a:off x="0" y="1000106"/>
          <a:ext cx="9144000" cy="5857894"/>
        </p:xfrm>
        <a:graphic>
          <a:graphicData uri="http://schemas.openxmlformats.org/drawingml/2006/table">
            <a:tbl>
              <a:tblPr/>
              <a:tblGrid>
                <a:gridCol w="1997968"/>
                <a:gridCol w="1268921"/>
                <a:gridCol w="1767580"/>
                <a:gridCol w="1201422"/>
                <a:gridCol w="1415378"/>
                <a:gridCol w="1492731"/>
              </a:tblGrid>
              <a:tr h="583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ระดับ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F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อัตราอนุญาต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F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คนครอง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F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อัตราว่าง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F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ไปช่วยราชการ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F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มาช่วยราชการ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FB25"/>
                    </a:solidFill>
                  </a:tcPr>
                </a:tc>
              </a:tr>
              <a:tr h="51877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สัญญาบัตร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4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รอง ผบก.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2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ผกก.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1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รอง.ผกก.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1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สว.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2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รอง </a:t>
                      </a:r>
                      <a:r>
                        <a:rPr kumimoji="0" 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สว.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4***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1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10***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8666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ประทวน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2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ผบ.หมู่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86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รวมทั้งสิ้น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th-TH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หน้าที่และความรับผิดชอบ</a:t>
            </a:r>
            <a:endParaRPr lang="en-US" sz="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88" y="1571625"/>
            <a:ext cx="7758112" cy="4525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92D050"/>
                </a:solidFill>
                <a:latin typeface="Jasmine New" pitchFamily="18" charset="-34"/>
                <a:cs typeface="Jasmine New" pitchFamily="18" charset="-34"/>
              </a:rPr>
              <a:t>ฝ่ายมาตรฐานการศึกษา</a:t>
            </a:r>
          </a:p>
          <a:p>
            <a:pPr marL="895350" eaLnBrk="1" hangingPunct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th-TH" sz="4000" dirty="0" smtClean="0"/>
              <a:t>งานมาตรฐานการศึกษา </a:t>
            </a:r>
          </a:p>
          <a:p>
            <a:pPr marL="895350" eaLnBrk="1" hangingPunct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th-TH" sz="4000" dirty="0" smtClean="0"/>
              <a:t>งานพัฒนาระบบกลไกการประเมินคุณภาพการศึกษา</a:t>
            </a:r>
          </a:p>
          <a:p>
            <a:pPr marL="895350" eaLnBrk="1" hangingPunct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th-TH" sz="4000" dirty="0" smtClean="0"/>
              <a:t>งานฝึกอบรมและงานวิชาการด้านการประกันคุณภาพการศึกษา</a:t>
            </a:r>
          </a:p>
          <a:p>
            <a:pPr marL="895350" eaLnBrk="1" hangingPunct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th-TH" sz="4000" dirty="0" smtClean="0"/>
              <a:t>งานอื่นๆ ที่ได้รับมอบหมาย</a:t>
            </a:r>
            <a:endParaRPr lang="en-US" sz="3800" b="1" dirty="0" smtClean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2037F-CDBB-4F99-AA0B-6F71E8284271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th-TH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หน้าที่และความรับผิดชอบ</a:t>
            </a:r>
            <a:endParaRPr lang="en-US" sz="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88" y="1285875"/>
            <a:ext cx="7758112" cy="48117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92D050"/>
                </a:solidFill>
                <a:latin typeface="Jasmine New" pitchFamily="18" charset="-34"/>
                <a:cs typeface="Jasmine New" pitchFamily="18" charset="-34"/>
              </a:rPr>
              <a:t>ฝ่ายตรวจสอบและประเมินผล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dirty="0" smtClean="0"/>
              <a:t>การตรวจสอบและประเมินคุณภาพการศึกษาทั้งการประเมินคุณภาพภายในและรองรับการตรวจประเมินคุณภาพภายนอกจากสำนักงานรับรองมาตรฐานและประเมินคุณภาพการศึกษา</a:t>
            </a:r>
          </a:p>
          <a:p>
            <a:pPr eaLnBrk="1" hangingPunct="1">
              <a:buNone/>
              <a:defRPr/>
            </a:pPr>
            <a:endParaRPr lang="th-TH" dirty="0" smtClean="0"/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dirty="0" smtClean="0"/>
              <a:t>งานอื่นๆ ที่ได้รับมอบหมาย</a:t>
            </a:r>
            <a:endParaRPr lang="en-US" b="1" dirty="0" smtClean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BB734-516F-4258-B62B-FA23027A2499}" type="slidenum">
              <a:rPr lang="fr-CA" smtClean="0"/>
              <a:pPr>
                <a:defRPr/>
              </a:pPr>
              <a:t>8</a:t>
            </a:fld>
            <a:endParaRPr lang="fr-CA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th-TH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หน้าที่และความรับผิดชอบ</a:t>
            </a:r>
            <a:endParaRPr lang="en-US" sz="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88" y="1285875"/>
            <a:ext cx="7758112" cy="48117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sz="4000" b="1" dirty="0" smtClean="0">
                <a:solidFill>
                  <a:srgbClr val="92D050"/>
                </a:solidFill>
                <a:latin typeface="Jasmine New" pitchFamily="18" charset="-34"/>
                <a:cs typeface="Jasmine New" pitchFamily="18" charset="-34"/>
              </a:rPr>
              <a:t>ฝ่ายบริหารและธุรการ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th-TH" sz="4000" dirty="0" smtClean="0"/>
              <a:t>งานธุรการ งานทะเบียนพล งานการเงิน งานพัสดุ งานแผนและงบประมาณ งานเทคโนโลยีสารสนเทศ</a:t>
            </a:r>
          </a:p>
          <a:p>
            <a:pPr eaLnBrk="1" hangingPunct="1">
              <a:buNone/>
            </a:pPr>
            <a:r>
              <a:rPr lang="th-TH" sz="4000" dirty="0" smtClean="0"/>
              <a:t>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th-TH" sz="4000" dirty="0" smtClean="0"/>
              <a:t>งานอื่นๆ ที่ได้รับมอบหมาย</a:t>
            </a:r>
            <a:endParaRPr lang="en-US" sz="3800" b="1" dirty="0" smtClean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99E37-D6F6-4DF9-A1AE-A1860B14236B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3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136</Template>
  <TotalTime>2407</TotalTime>
  <Words>1151</Words>
  <Application>Microsoft Office PowerPoint</Application>
  <PresentationFormat>นำเสนอทางหน้าจอ (4:3)</PresentationFormat>
  <Paragraphs>233</Paragraphs>
  <Slides>45</Slides>
  <Notes>2</Notes>
  <HiddenSlides>5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136</vt:lpstr>
      <vt:lpstr>สำนักประกันคุณภาพการศึกษา โรงเรียนนายร้อยตำรวจ Office of Educational Quality Assurance, RPCA</vt:lpstr>
      <vt:lpstr>วิสัยทัศน์ สำนักประกันคุณภาพ Vision</vt:lpstr>
      <vt:lpstr>พันธกิจ Mission</vt:lpstr>
      <vt:lpstr>โครงสร้างการบริหารงาน</vt:lpstr>
      <vt:lpstr>โครงสร้างตำแหน่งหน้าที่</vt:lpstr>
      <vt:lpstr>อัตรากำลังของ สปศ.รร.นรต. (30 พ.ย.2558)</vt:lpstr>
      <vt:lpstr>หน้าที่และความรับผิดชอบ</vt:lpstr>
      <vt:lpstr>หน้าที่และความรับผิดชอบ</vt:lpstr>
      <vt:lpstr>หน้าที่และความรับผิดชอบ</vt:lpstr>
      <vt:lpstr>โครงการในปีการศึกษา ๒๕๕๘ (ปีงบประมาณ ๒๕๕๙)</vt:lpstr>
      <vt:lpstr>ภาพนิ่ง 11</vt:lpstr>
      <vt:lpstr>๑. โครงการพัฒนามาตรฐานตัวบ่งชี้และเกณฑ์การประเมินคุณภาพการศึกษาโรงเรียนนายร้อยตำรวจ</vt:lpstr>
      <vt:lpstr>Develop IQA indicators  and criteria </vt:lpstr>
      <vt:lpstr>๒. โครงการฝึกอบรมเชิงปฏิบัติการผู้ประเมินคุณภาพการศึกษาภายใน ระดับอุดมศึกษา  โรงเรียนนายร้อยตำรวจ  ๓. โครงการ พัฒนาความรู้ด้านการประกันคุณภาพการศึกษาแก่บุคลากร และนักเรียนนายร้อยตำรวจ  </vt:lpstr>
      <vt:lpstr>ภาพนิ่ง 15</vt:lpstr>
      <vt:lpstr>Training and Seminar</vt:lpstr>
      <vt:lpstr>๔. โครงการ Share &amp; learn:QA (Quality assurance) ของ รร.นรต.กับเครือข่ายประกันคุณภาพการศึกษาสถาบันอุดมศึกษาในภูมิภาคตะวันตก</vt:lpstr>
      <vt:lpstr>MOU with Universities in Western region of Thailand</vt:lpstr>
      <vt:lpstr>ภาพนิ่ง 19</vt:lpstr>
      <vt:lpstr>๕. โครงการศึกษาดูงานระบบประกันคุณภาพการศึกษา</vt:lpstr>
      <vt:lpstr>ภาพนิ่ง 21</vt:lpstr>
      <vt:lpstr>๖. โครงการปรับปรุงห้องประชุมสำนักประกันคุณภาพการศึกษา รร.นรต.</vt:lpstr>
      <vt:lpstr>๗. โครงการสัมมนาและการตรวจประเมินคุณภาพการศึกษาภายในโรงเรียนนายร้อยตำรวจ </vt:lpstr>
      <vt:lpstr>Delegate and pre-check</vt:lpstr>
      <vt:lpstr>ภาพนิ่ง 25</vt:lpstr>
      <vt:lpstr>  การประเมินคุณภาพการศึกษาภายในระดับคณะหรือหน่วยงานเทียบเท่า </vt:lpstr>
      <vt:lpstr>ภาพนิ่ง 27</vt:lpstr>
      <vt:lpstr>  การประเมินคุณภาพการศึกษาภายในระดับสถาบัน  </vt:lpstr>
      <vt:lpstr>   การประเมินคุณภาพการศึกษาระดับหลักสูตร หลักสูตรรัฐประศาสนศาสตรบัณฑิต สาขาวิชาการตำรวจ  </vt:lpstr>
      <vt:lpstr>   การประเมินคุณภาพการศึกษาระดับหลักสูตร หลักสูตรวิทยาศาสตรมหาบัณฑิต (นิติวิทยาศาสตร์)  </vt:lpstr>
      <vt:lpstr>๘. โครงการรางวัลคุณภาพโรงเรียนนายร้อยตำรวจ ประจำปีงบประมาณ ๒๕๕๙</vt:lpstr>
      <vt:lpstr>ฝ่ายวิชาการ</vt:lpstr>
      <vt:lpstr>ฝ่ายสนับสนุนการเรียนรู้</vt:lpstr>
      <vt:lpstr>ฝ่ายสนับสนุนการเรียนรู้</vt:lpstr>
      <vt:lpstr>ภาพนิ่ง 35</vt:lpstr>
      <vt:lpstr>CHE QA Online</vt:lpstr>
      <vt:lpstr>Publish via QA website</vt:lpstr>
      <vt:lpstr>Publish via QA website</vt:lpstr>
      <vt:lpstr>รายงานการประเมินตนเองผ่านระบบ Online </vt:lpstr>
      <vt:lpstr>จบการนำเสนอ</vt:lpstr>
      <vt:lpstr>ฝ่ายมาตรฐานการศึกษา</vt:lpstr>
      <vt:lpstr>ภาพนิ่ง 42</vt:lpstr>
      <vt:lpstr>ฝ่ายตรวจสอบและประเมินผล</vt:lpstr>
      <vt:lpstr>ภาพนิ่ง 44</vt:lpstr>
      <vt:lpstr>ภาพนิ่ง 45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Windows XP</dc:creator>
  <cp:lastModifiedBy>Windows XP</cp:lastModifiedBy>
  <cp:revision>242</cp:revision>
  <dcterms:created xsi:type="dcterms:W3CDTF">2012-01-13T04:07:36Z</dcterms:created>
  <dcterms:modified xsi:type="dcterms:W3CDTF">2015-11-30T08:42:26Z</dcterms:modified>
</cp:coreProperties>
</file>